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1"/>
  </p:notesMasterIdLst>
  <p:sldIdLst>
    <p:sldId id="281" r:id="rId5"/>
    <p:sldId id="282" r:id="rId6"/>
    <p:sldId id="283" r:id="rId7"/>
    <p:sldId id="284" r:id="rId8"/>
    <p:sldId id="285" r:id="rId9"/>
    <p:sldId id="286"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126" d="100"/>
          <a:sy n="126" d="100"/>
        </p:scale>
        <p:origin x="320" y="192"/>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B94D2E-832E-4454-88B1-C6C215C9E55C}" type="datetimeFigureOut">
              <a:rPr lang="en-US" smtClean="0"/>
              <a:t>5/5/22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0A0A09-6FA2-432A-878F-290AC51C7288}" type="slidenum">
              <a:rPr lang="en-US" smtClean="0"/>
              <a:t>‹#›</a:t>
            </a:fld>
            <a:endParaRPr lang="en-US" dirty="0"/>
          </a:p>
        </p:txBody>
      </p:sp>
    </p:spTree>
    <p:extLst>
      <p:ext uri="{BB962C8B-B14F-4D97-AF65-F5344CB8AC3E}">
        <p14:creationId xmlns:p14="http://schemas.microsoft.com/office/powerpoint/2010/main" val="3004936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r>
              <a:rPr lang="en-US" dirty="0"/>
              <a:t>6/6/2019</a:t>
            </a:r>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6/6/2019</a:t>
            </a:r>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dirty="0"/>
              <a:t>6/6/2019</a:t>
            </a:r>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dirty="0"/>
              <a:t>6/6/2019</a:t>
            </a:r>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6/6/2019</a:t>
            </a:r>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6/6/2019</a:t>
            </a:r>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r>
              <a:rPr lang="en-US" dirty="0"/>
              <a:t>6/6/2019</a:t>
            </a:r>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hyperlink" Target="https://en.wikipedia.org/wiki/IP_Multicast" TargetMode="External"/><Relationship Id="rId13" Type="http://schemas.openxmlformats.org/officeDocument/2006/relationships/hyperlink" Target="https://datatracker.ietf.org/doc/html/rfc2205" TargetMode="External"/><Relationship Id="rId3" Type="http://schemas.openxmlformats.org/officeDocument/2006/relationships/hyperlink" Target="https://en.wikipedia.org/wiki/Communications_protocol" TargetMode="External"/><Relationship Id="rId7" Type="http://schemas.openxmlformats.org/officeDocument/2006/relationships/hyperlink" Target="https://en.wikipedia.org/wiki/IPv6" TargetMode="External"/><Relationship Id="rId12" Type="http://schemas.openxmlformats.org/officeDocument/2006/relationships/hyperlink" Target="https://en.wikipedia.org/wiki/RFC_(identifier)" TargetMode="External"/><Relationship Id="rId2" Type="http://schemas.openxmlformats.org/officeDocument/2006/relationships/hyperlink" Target="https://en.wikipedia.org/wiki/Transport_layer" TargetMode="External"/><Relationship Id="rId1" Type="http://schemas.openxmlformats.org/officeDocument/2006/relationships/slideLayout" Target="../slideLayouts/slideLayout2.xml"/><Relationship Id="rId6" Type="http://schemas.openxmlformats.org/officeDocument/2006/relationships/hyperlink" Target="https://en.wikipedia.org/wiki/IPv4" TargetMode="External"/><Relationship Id="rId11" Type="http://schemas.openxmlformats.org/officeDocument/2006/relationships/hyperlink" Target="https://en.wikipedia.org/wiki/Internet_Group_Management_Protocol" TargetMode="External"/><Relationship Id="rId5" Type="http://schemas.openxmlformats.org/officeDocument/2006/relationships/hyperlink" Target="https://en.wikipedia.org/wiki/Integrated_services" TargetMode="External"/><Relationship Id="rId10" Type="http://schemas.openxmlformats.org/officeDocument/2006/relationships/hyperlink" Target="https://en.wikipedia.org/wiki/Internet_Control_Message_Protocol" TargetMode="External"/><Relationship Id="rId4" Type="http://schemas.openxmlformats.org/officeDocument/2006/relationships/hyperlink" Target="https://en.wikipedia.org/wiki/Computer_networking" TargetMode="External"/><Relationship Id="rId9" Type="http://schemas.openxmlformats.org/officeDocument/2006/relationships/hyperlink" Target="https://en.wikipedia.org/wiki/Unicast"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en.wikipedia.org/wiki/Router_(computing)" TargetMode="External"/><Relationship Id="rId2" Type="http://schemas.openxmlformats.org/officeDocument/2006/relationships/hyperlink" Target="https://en.wikipedia.org/wiki/Host_(network)" TargetMode="External"/><Relationship Id="rId1" Type="http://schemas.openxmlformats.org/officeDocument/2006/relationships/slideLayout" Target="../slideLayouts/slideLayout2.xml"/><Relationship Id="rId6" Type="http://schemas.openxmlformats.org/officeDocument/2006/relationships/hyperlink" Target="https://en.wikipedia.org/wiki/Routing_protocol" TargetMode="External"/><Relationship Id="rId5" Type="http://schemas.openxmlformats.org/officeDocument/2006/relationships/hyperlink" Target="https://en.wikipedia.org/wiki/Stream_(computing)" TargetMode="External"/><Relationship Id="rId4" Type="http://schemas.openxmlformats.org/officeDocument/2006/relationships/hyperlink" Target="https://en.wikipedia.org/wiki/Quality_of_servic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2668F1A4-6DBB-4F0B-A679-6EE5483638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Freeform 5">
            <a:extLst>
              <a:ext uri="{FF2B5EF4-FFF2-40B4-BE49-F238E27FC236}">
                <a16:creationId xmlns:a16="http://schemas.microsoft.com/office/drawing/2014/main" id="{B8DBF1C0-B8F1-4AAC-8704-256BA0E9D6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pic>
        <p:nvPicPr>
          <p:cNvPr id="6" name="Picture 5" descr="purple tinted chalkboard">
            <a:extLst>
              <a:ext uri="{FF2B5EF4-FFF2-40B4-BE49-F238E27FC236}">
                <a16:creationId xmlns:a16="http://schemas.microsoft.com/office/drawing/2014/main" id="{12751E25-7490-4E9F-B6B6-99147D39E66E}"/>
              </a:ext>
            </a:extLst>
          </p:cNvPr>
          <p:cNvPicPr>
            <a:picLocks noChangeAspect="1"/>
          </p:cNvPicPr>
          <p:nvPr/>
        </p:nvPicPr>
        <p:blipFill rotWithShape="1">
          <a:blip r:embed="rId2">
            <a:alphaModFix amt="55000"/>
          </a:blip>
          <a:srcRect r="-1" b="21257"/>
          <a:stretch/>
        </p:blipFill>
        <p:spPr>
          <a:xfrm>
            <a:off x="474133" y="474133"/>
            <a:ext cx="11243734" cy="5909733"/>
          </a:xfrm>
          <a:prstGeom prst="rect">
            <a:avLst/>
          </a:prstGeom>
          <a:noFill/>
        </p:spPr>
      </p:pic>
      <p:sp>
        <p:nvSpPr>
          <p:cNvPr id="2" name="Title 1">
            <a:extLst>
              <a:ext uri="{FF2B5EF4-FFF2-40B4-BE49-F238E27FC236}">
                <a16:creationId xmlns:a16="http://schemas.microsoft.com/office/drawing/2014/main" id="{235B1457-35E0-409B-98CD-F11D19CA6FA5}"/>
              </a:ext>
            </a:extLst>
          </p:cNvPr>
          <p:cNvSpPr>
            <a:spLocks noGrp="1"/>
          </p:cNvSpPr>
          <p:nvPr>
            <p:ph type="ctrTitle"/>
          </p:nvPr>
        </p:nvSpPr>
        <p:spPr>
          <a:xfrm>
            <a:off x="1154954" y="1187685"/>
            <a:ext cx="9508753" cy="2677648"/>
          </a:xfrm>
        </p:spPr>
        <p:txBody>
          <a:bodyPr>
            <a:normAutofit/>
          </a:bodyPr>
          <a:lstStyle/>
          <a:p>
            <a:r>
              <a:rPr lang="en-US" sz="5600" b="0" i="0" dirty="0">
                <a:solidFill>
                  <a:srgbClr val="E8E6E3"/>
                </a:solidFill>
                <a:effectLst/>
                <a:latin typeface="Linux Libertine"/>
              </a:rPr>
              <a:t>Resource Reservation Protocol</a:t>
            </a:r>
            <a:br>
              <a:rPr lang="en-US" sz="5600" b="0" i="0" dirty="0">
                <a:solidFill>
                  <a:srgbClr val="E8E6E3"/>
                </a:solidFill>
                <a:effectLst/>
                <a:latin typeface="Linux Libertine"/>
              </a:rPr>
            </a:br>
            <a:endParaRPr lang="en-US" sz="5600" dirty="0">
              <a:solidFill>
                <a:srgbClr val="FFFFFF"/>
              </a:solidFill>
            </a:endParaRPr>
          </a:p>
        </p:txBody>
      </p:sp>
      <p:sp>
        <p:nvSpPr>
          <p:cNvPr id="3" name="Subtitle 2">
            <a:extLst>
              <a:ext uri="{FF2B5EF4-FFF2-40B4-BE49-F238E27FC236}">
                <a16:creationId xmlns:a16="http://schemas.microsoft.com/office/drawing/2014/main" id="{78BDD245-17CD-4FBE-A9CF-AC997273DFE5}"/>
              </a:ext>
            </a:extLst>
          </p:cNvPr>
          <p:cNvSpPr>
            <a:spLocks noGrp="1"/>
          </p:cNvSpPr>
          <p:nvPr>
            <p:ph type="subTitle" idx="1"/>
          </p:nvPr>
        </p:nvSpPr>
        <p:spPr>
          <a:xfrm>
            <a:off x="1064802" y="4520470"/>
            <a:ext cx="8827245" cy="861420"/>
          </a:xfrm>
        </p:spPr>
        <p:txBody>
          <a:bodyPr>
            <a:noAutofit/>
          </a:bodyPr>
          <a:lstStyle/>
          <a:p>
            <a:r>
              <a:rPr lang="en-IN" sz="1600" b="1" dirty="0">
                <a:solidFill>
                  <a:srgbClr val="FFFFFF"/>
                </a:solidFill>
                <a:latin typeface="Arial" panose="020B0604020202020204" pitchFamily="34" charset="0"/>
                <a:cs typeface="Arial" panose="020B0604020202020204" pitchFamily="34" charset="0"/>
              </a:rPr>
              <a:t>N</a:t>
            </a:r>
            <a:r>
              <a:rPr lang="en-US" sz="1600" b="1" dirty="0" err="1">
                <a:solidFill>
                  <a:srgbClr val="FFFFFF"/>
                </a:solidFill>
                <a:latin typeface="Arial" panose="020B0604020202020204" pitchFamily="34" charset="0"/>
                <a:cs typeface="Arial" panose="020B0604020202020204" pitchFamily="34" charset="0"/>
              </a:rPr>
              <a:t>aman</a:t>
            </a:r>
            <a:r>
              <a:rPr lang="en-US" sz="1600" b="1" dirty="0">
                <a:solidFill>
                  <a:srgbClr val="FFFFFF"/>
                </a:solidFill>
                <a:latin typeface="Arial" panose="020B0604020202020204" pitchFamily="34" charset="0"/>
                <a:cs typeface="Arial" panose="020B0604020202020204" pitchFamily="34" charset="0"/>
              </a:rPr>
              <a:t> Choudhary</a:t>
            </a:r>
          </a:p>
          <a:p>
            <a:r>
              <a:rPr lang="en-US" sz="1600" b="1" dirty="0">
                <a:solidFill>
                  <a:srgbClr val="FFFFFF"/>
                </a:solidFill>
                <a:latin typeface="Arial" panose="020B0604020202020204" pitchFamily="34" charset="0"/>
                <a:cs typeface="Arial" panose="020B0604020202020204" pitchFamily="34" charset="0"/>
              </a:rPr>
              <a:t>PES2UG20CS209</a:t>
            </a:r>
          </a:p>
          <a:p>
            <a:r>
              <a:rPr lang="en-US" sz="1600" b="1" dirty="0">
                <a:solidFill>
                  <a:srgbClr val="FFFFFF"/>
                </a:solidFill>
                <a:latin typeface="Arial" panose="020B0604020202020204" pitchFamily="34" charset="0"/>
                <a:cs typeface="Arial" panose="020B0604020202020204" pitchFamily="34" charset="0"/>
              </a:rPr>
              <a:t>D section</a:t>
            </a:r>
          </a:p>
        </p:txBody>
      </p:sp>
      <p:sp>
        <p:nvSpPr>
          <p:cNvPr id="52" name="Rectangle 51">
            <a:extLst>
              <a:ext uri="{FF2B5EF4-FFF2-40B4-BE49-F238E27FC236}">
                <a16:creationId xmlns:a16="http://schemas.microsoft.com/office/drawing/2014/main" id="{B70F7E59-C971-4F55-8E3A-1E583B65FC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3065832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3962BB-2362-8FB7-1CCD-D31B3E6FE855}"/>
              </a:ext>
            </a:extLst>
          </p:cNvPr>
          <p:cNvSpPr>
            <a:spLocks noGrp="1"/>
          </p:cNvSpPr>
          <p:nvPr>
            <p:ph type="title"/>
          </p:nvPr>
        </p:nvSpPr>
        <p:spPr/>
        <p:txBody>
          <a:bodyPr/>
          <a:lstStyle/>
          <a:p>
            <a:r>
              <a:rPr lang="en-IN" dirty="0"/>
              <a:t>Introduction :		</a:t>
            </a:r>
            <a:endParaRPr lang="en-US" dirty="0"/>
          </a:p>
        </p:txBody>
      </p:sp>
      <p:sp>
        <p:nvSpPr>
          <p:cNvPr id="3" name="Content Placeholder 2">
            <a:extLst>
              <a:ext uri="{FF2B5EF4-FFF2-40B4-BE49-F238E27FC236}">
                <a16:creationId xmlns:a16="http://schemas.microsoft.com/office/drawing/2014/main" id="{6C7A1060-65AC-E3CC-12CA-4D2D8A47AA1E}"/>
              </a:ext>
            </a:extLst>
          </p:cNvPr>
          <p:cNvSpPr>
            <a:spLocks noGrp="1"/>
          </p:cNvSpPr>
          <p:nvPr>
            <p:ph idx="1"/>
          </p:nvPr>
        </p:nvSpPr>
        <p:spPr/>
        <p:txBody>
          <a:bodyPr>
            <a:normAutofit/>
          </a:bodyPr>
          <a:lstStyle/>
          <a:p>
            <a:r>
              <a:rPr lang="en-US" sz="2000" b="0" i="0" dirty="0">
                <a:solidFill>
                  <a:schemeClr val="tx1"/>
                </a:solidFill>
                <a:effectLst/>
                <a:latin typeface="Arial" panose="020B0604020202020204" pitchFamily="34" charset="0"/>
              </a:rPr>
              <a:t>The </a:t>
            </a:r>
            <a:r>
              <a:rPr lang="en-US" sz="2000" b="1" i="0" dirty="0">
                <a:solidFill>
                  <a:schemeClr val="tx1"/>
                </a:solidFill>
                <a:effectLst/>
                <a:latin typeface="Arial" panose="020B0604020202020204" pitchFamily="34" charset="0"/>
              </a:rPr>
              <a:t>Resource Reservation Protocol</a:t>
            </a:r>
            <a:r>
              <a:rPr lang="en-US" sz="2000" b="0" i="0" dirty="0">
                <a:solidFill>
                  <a:schemeClr val="tx1"/>
                </a:solidFill>
                <a:effectLst/>
                <a:latin typeface="Arial" panose="020B0604020202020204" pitchFamily="34" charset="0"/>
              </a:rPr>
              <a:t> (</a:t>
            </a:r>
            <a:r>
              <a:rPr lang="en-US" sz="2000" b="1" i="0" dirty="0">
                <a:solidFill>
                  <a:schemeClr val="tx1"/>
                </a:solidFill>
                <a:effectLst/>
                <a:latin typeface="Arial" panose="020B0604020202020204" pitchFamily="34" charset="0"/>
              </a:rPr>
              <a:t>RSVP</a:t>
            </a:r>
            <a:r>
              <a:rPr lang="en-US" sz="2000" b="0" i="0" dirty="0">
                <a:solidFill>
                  <a:schemeClr val="tx1"/>
                </a:solidFill>
                <a:effectLst/>
                <a:latin typeface="Arial" panose="020B0604020202020204" pitchFamily="34" charset="0"/>
              </a:rPr>
              <a:t>) is a </a:t>
            </a:r>
            <a:r>
              <a:rPr lang="en-US" sz="2000" b="0" i="0" u="none" strike="noStrike" dirty="0">
                <a:solidFill>
                  <a:schemeClr val="tx1"/>
                </a:solidFill>
                <a:effectLst/>
                <a:latin typeface="Arial" panose="020B0604020202020204" pitchFamily="34" charset="0"/>
                <a:hlinkClick r:id="rId2" tooltip="Transport layer">
                  <a:extLst>
                    <a:ext uri="{A12FA001-AC4F-418D-AE19-62706E023703}">
                      <ahyp:hlinkClr xmlns:ahyp="http://schemas.microsoft.com/office/drawing/2018/hyperlinkcolor" val="tx"/>
                    </a:ext>
                  </a:extLst>
                </a:hlinkClick>
              </a:rPr>
              <a:t>transport layer</a:t>
            </a:r>
            <a:r>
              <a:rPr lang="en-US" sz="2000" u="none" strike="noStrike" dirty="0">
                <a:solidFill>
                  <a:schemeClr val="tx1"/>
                </a:solidFill>
                <a:latin typeface="Arial" panose="020B0604020202020204" pitchFamily="34" charset="0"/>
              </a:rPr>
              <a:t> </a:t>
            </a:r>
            <a:r>
              <a:rPr lang="en-US" sz="2000" b="0" i="0" u="none" strike="noStrike" dirty="0">
                <a:solidFill>
                  <a:schemeClr val="tx1"/>
                </a:solidFill>
                <a:effectLst/>
                <a:latin typeface="Arial" panose="020B0604020202020204" pitchFamily="34" charset="0"/>
                <a:hlinkClick r:id="rId3" tooltip="Communications protocol">
                  <a:extLst>
                    <a:ext uri="{A12FA001-AC4F-418D-AE19-62706E023703}">
                      <ahyp:hlinkClr xmlns:ahyp="http://schemas.microsoft.com/office/drawing/2018/hyperlinkcolor" val="tx"/>
                    </a:ext>
                  </a:extLst>
                </a:hlinkClick>
              </a:rPr>
              <a:t>protocol</a:t>
            </a:r>
            <a:r>
              <a:rPr lang="en-US" sz="2000" b="0" i="0" dirty="0">
                <a:solidFill>
                  <a:schemeClr val="tx1"/>
                </a:solidFill>
                <a:effectLst/>
                <a:latin typeface="Arial" panose="020B0604020202020204" pitchFamily="34" charset="0"/>
              </a:rPr>
              <a:t> designed to reserve resources across a </a:t>
            </a:r>
            <a:r>
              <a:rPr lang="en-US" sz="2000" b="0" i="0" u="none" strike="noStrike" dirty="0">
                <a:solidFill>
                  <a:schemeClr val="tx1"/>
                </a:solidFill>
                <a:effectLst/>
                <a:latin typeface="Arial" panose="020B0604020202020204" pitchFamily="34" charset="0"/>
                <a:hlinkClick r:id="rId4" tooltip="Computer networking">
                  <a:extLst>
                    <a:ext uri="{A12FA001-AC4F-418D-AE19-62706E023703}">
                      <ahyp:hlinkClr xmlns:ahyp="http://schemas.microsoft.com/office/drawing/2018/hyperlinkcolor" val="tx"/>
                    </a:ext>
                  </a:extLst>
                </a:hlinkClick>
              </a:rPr>
              <a:t>network</a:t>
            </a:r>
            <a:r>
              <a:rPr lang="en-US" sz="2000" b="0" i="0" dirty="0">
                <a:solidFill>
                  <a:schemeClr val="tx1"/>
                </a:solidFill>
                <a:effectLst/>
                <a:latin typeface="Arial" panose="020B0604020202020204" pitchFamily="34" charset="0"/>
              </a:rPr>
              <a:t> using the </a:t>
            </a:r>
            <a:r>
              <a:rPr lang="en-US" sz="2000" b="0" i="0" u="none" strike="noStrike" dirty="0">
                <a:solidFill>
                  <a:schemeClr val="tx1"/>
                </a:solidFill>
                <a:effectLst/>
                <a:latin typeface="Arial" panose="020B0604020202020204" pitchFamily="34" charset="0"/>
                <a:hlinkClick r:id="rId5" tooltip="Integrated services">
                  <a:extLst>
                    <a:ext uri="{A12FA001-AC4F-418D-AE19-62706E023703}">
                      <ahyp:hlinkClr xmlns:ahyp="http://schemas.microsoft.com/office/drawing/2018/hyperlinkcolor" val="tx"/>
                    </a:ext>
                  </a:extLst>
                </a:hlinkClick>
              </a:rPr>
              <a:t>integrated services</a:t>
            </a:r>
            <a:r>
              <a:rPr lang="en-US" sz="2000" b="0" i="0" dirty="0">
                <a:solidFill>
                  <a:schemeClr val="tx1"/>
                </a:solidFill>
                <a:effectLst/>
                <a:latin typeface="Arial" panose="020B0604020202020204" pitchFamily="34" charset="0"/>
              </a:rPr>
              <a:t> model. RSVP operates over an </a:t>
            </a:r>
            <a:r>
              <a:rPr lang="en-US" sz="2000" b="0" i="0" u="none" strike="noStrike" dirty="0">
                <a:solidFill>
                  <a:schemeClr val="tx1"/>
                </a:solidFill>
                <a:effectLst/>
                <a:latin typeface="Arial" panose="020B0604020202020204" pitchFamily="34" charset="0"/>
                <a:hlinkClick r:id="rId6" tooltip="IPv4">
                  <a:extLst>
                    <a:ext uri="{A12FA001-AC4F-418D-AE19-62706E023703}">
                      <ahyp:hlinkClr xmlns:ahyp="http://schemas.microsoft.com/office/drawing/2018/hyperlinkcolor" val="tx"/>
                    </a:ext>
                  </a:extLst>
                </a:hlinkClick>
              </a:rPr>
              <a:t>IPv4</a:t>
            </a:r>
            <a:r>
              <a:rPr lang="en-US" sz="2000" b="0" i="0" dirty="0">
                <a:solidFill>
                  <a:schemeClr val="tx1"/>
                </a:solidFill>
                <a:effectLst/>
                <a:latin typeface="Arial" panose="020B0604020202020204" pitchFamily="34" charset="0"/>
              </a:rPr>
              <a:t> or </a:t>
            </a:r>
            <a:r>
              <a:rPr lang="en-US" sz="2000" b="0" i="0" u="none" strike="noStrike" dirty="0">
                <a:solidFill>
                  <a:schemeClr val="tx1"/>
                </a:solidFill>
                <a:effectLst/>
                <a:latin typeface="Arial" panose="020B0604020202020204" pitchFamily="34" charset="0"/>
                <a:hlinkClick r:id="rId7" tooltip="IPv6">
                  <a:extLst>
                    <a:ext uri="{A12FA001-AC4F-418D-AE19-62706E023703}">
                      <ahyp:hlinkClr xmlns:ahyp="http://schemas.microsoft.com/office/drawing/2018/hyperlinkcolor" val="tx"/>
                    </a:ext>
                  </a:extLst>
                </a:hlinkClick>
              </a:rPr>
              <a:t>IPv6</a:t>
            </a:r>
            <a:r>
              <a:rPr lang="en-US" sz="2000" b="0" i="0" dirty="0">
                <a:solidFill>
                  <a:schemeClr val="tx1"/>
                </a:solidFill>
                <a:effectLst/>
                <a:latin typeface="Arial" panose="020B0604020202020204" pitchFamily="34" charset="0"/>
              </a:rPr>
              <a:t> and provides receiver-initiated setup of resource reservations for </a:t>
            </a:r>
            <a:r>
              <a:rPr lang="en-US" sz="2000" b="0" i="0" u="none" strike="noStrike" dirty="0">
                <a:solidFill>
                  <a:schemeClr val="tx1"/>
                </a:solidFill>
                <a:effectLst/>
                <a:latin typeface="Arial" panose="020B0604020202020204" pitchFamily="34" charset="0"/>
                <a:hlinkClick r:id="rId8" tooltip="IP Multicast">
                  <a:extLst>
                    <a:ext uri="{A12FA001-AC4F-418D-AE19-62706E023703}">
                      <ahyp:hlinkClr xmlns:ahyp="http://schemas.microsoft.com/office/drawing/2018/hyperlinkcolor" val="tx"/>
                    </a:ext>
                  </a:extLst>
                </a:hlinkClick>
              </a:rPr>
              <a:t>multicast</a:t>
            </a:r>
            <a:r>
              <a:rPr lang="en-US" sz="2000" b="0" i="0" dirty="0">
                <a:solidFill>
                  <a:schemeClr val="tx1"/>
                </a:solidFill>
                <a:effectLst/>
                <a:latin typeface="Arial" panose="020B0604020202020204" pitchFamily="34" charset="0"/>
              </a:rPr>
              <a:t> or </a:t>
            </a:r>
            <a:r>
              <a:rPr lang="en-US" sz="2000" b="0" i="0" u="none" strike="noStrike" dirty="0">
                <a:solidFill>
                  <a:schemeClr val="tx1"/>
                </a:solidFill>
                <a:effectLst/>
                <a:latin typeface="Arial" panose="020B0604020202020204" pitchFamily="34" charset="0"/>
                <a:hlinkClick r:id="rId9" tooltip="Unicast">
                  <a:extLst>
                    <a:ext uri="{A12FA001-AC4F-418D-AE19-62706E023703}">
                      <ahyp:hlinkClr xmlns:ahyp="http://schemas.microsoft.com/office/drawing/2018/hyperlinkcolor" val="tx"/>
                    </a:ext>
                  </a:extLst>
                </a:hlinkClick>
              </a:rPr>
              <a:t>unicast</a:t>
            </a:r>
            <a:r>
              <a:rPr lang="en-US" sz="2000" b="0" i="0" dirty="0">
                <a:solidFill>
                  <a:schemeClr val="tx1"/>
                </a:solidFill>
                <a:effectLst/>
                <a:latin typeface="Arial" panose="020B0604020202020204" pitchFamily="34" charset="0"/>
              </a:rPr>
              <a:t> data flows.</a:t>
            </a:r>
          </a:p>
          <a:p>
            <a:r>
              <a:rPr lang="en-US" sz="2000" b="0" i="0" dirty="0">
                <a:solidFill>
                  <a:schemeClr val="tx1"/>
                </a:solidFill>
                <a:effectLst/>
                <a:latin typeface="Arial" panose="020B0604020202020204" pitchFamily="34" charset="0"/>
              </a:rPr>
              <a:t> It does not transport application data but is similar to a control protocol, like </a:t>
            </a:r>
            <a:r>
              <a:rPr lang="en-US" sz="2000" b="0" i="0" u="none" strike="noStrike" dirty="0">
                <a:solidFill>
                  <a:schemeClr val="tx1"/>
                </a:solidFill>
                <a:effectLst/>
                <a:latin typeface="Arial" panose="020B0604020202020204" pitchFamily="34" charset="0"/>
                <a:hlinkClick r:id="rId10" tooltip="Internet Control Message Protocol">
                  <a:extLst>
                    <a:ext uri="{A12FA001-AC4F-418D-AE19-62706E023703}">
                      <ahyp:hlinkClr xmlns:ahyp="http://schemas.microsoft.com/office/drawing/2018/hyperlinkcolor" val="tx"/>
                    </a:ext>
                  </a:extLst>
                </a:hlinkClick>
              </a:rPr>
              <a:t>Internet Control Message Protocol</a:t>
            </a:r>
            <a:r>
              <a:rPr lang="en-US" sz="2000" b="0" i="0" dirty="0">
                <a:solidFill>
                  <a:schemeClr val="tx1"/>
                </a:solidFill>
                <a:effectLst/>
                <a:latin typeface="Arial" panose="020B0604020202020204" pitchFamily="34" charset="0"/>
              </a:rPr>
              <a:t> (ICMP) or </a:t>
            </a:r>
            <a:r>
              <a:rPr lang="en-US" sz="2000" b="0" i="0" u="none" strike="noStrike" dirty="0">
                <a:solidFill>
                  <a:schemeClr val="tx1"/>
                </a:solidFill>
                <a:effectLst/>
                <a:latin typeface="Arial" panose="020B0604020202020204" pitchFamily="34" charset="0"/>
                <a:hlinkClick r:id="rId11" tooltip="Internet Group Management Protocol">
                  <a:extLst>
                    <a:ext uri="{A12FA001-AC4F-418D-AE19-62706E023703}">
                      <ahyp:hlinkClr xmlns:ahyp="http://schemas.microsoft.com/office/drawing/2018/hyperlinkcolor" val="tx"/>
                    </a:ext>
                  </a:extLst>
                </a:hlinkClick>
              </a:rPr>
              <a:t>Internet Group Management Protocol</a:t>
            </a:r>
            <a:r>
              <a:rPr lang="en-US" sz="2000" b="0" i="0" dirty="0">
                <a:solidFill>
                  <a:schemeClr val="tx1"/>
                </a:solidFill>
                <a:effectLst/>
                <a:latin typeface="Arial" panose="020B0604020202020204" pitchFamily="34" charset="0"/>
              </a:rPr>
              <a:t> (IGMP). RSVP is described in </a:t>
            </a:r>
            <a:r>
              <a:rPr lang="en-US" sz="2000" b="0" i="0" u="none" strike="noStrike" dirty="0">
                <a:solidFill>
                  <a:schemeClr val="tx1"/>
                </a:solidFill>
                <a:effectLst/>
                <a:latin typeface="Arial" panose="020B0604020202020204" pitchFamily="34" charset="0"/>
                <a:hlinkClick r:id="rId12" tooltip="RFC (identifier)">
                  <a:extLst>
                    <a:ext uri="{A12FA001-AC4F-418D-AE19-62706E023703}">
                      <ahyp:hlinkClr xmlns:ahyp="http://schemas.microsoft.com/office/drawing/2018/hyperlinkcolor" val="tx"/>
                    </a:ext>
                  </a:extLst>
                </a:hlinkClick>
              </a:rPr>
              <a:t>RFC</a:t>
            </a:r>
            <a:r>
              <a:rPr lang="en-US" sz="2000" b="0" i="0" dirty="0">
                <a:solidFill>
                  <a:schemeClr val="tx1"/>
                </a:solidFill>
                <a:effectLst/>
                <a:latin typeface="Arial" panose="020B0604020202020204" pitchFamily="34" charset="0"/>
              </a:rPr>
              <a:t> </a:t>
            </a:r>
            <a:r>
              <a:rPr lang="en-US" sz="2000" b="0" i="0" u="none" strike="noStrike" dirty="0">
                <a:solidFill>
                  <a:schemeClr val="tx1"/>
                </a:solidFill>
                <a:effectLst/>
                <a:latin typeface="Arial" panose="020B0604020202020204" pitchFamily="34" charset="0"/>
                <a:hlinkClick r:id="rId13">
                  <a:extLst>
                    <a:ext uri="{A12FA001-AC4F-418D-AE19-62706E023703}">
                      <ahyp:hlinkClr xmlns:ahyp="http://schemas.microsoft.com/office/drawing/2018/hyperlinkcolor" val="tx"/>
                    </a:ext>
                  </a:extLst>
                </a:hlinkClick>
              </a:rPr>
              <a:t>2205</a:t>
            </a:r>
            <a:endParaRPr lang="en-US" sz="2000" b="0" i="0" dirty="0">
              <a:solidFill>
                <a:schemeClr val="tx1"/>
              </a:solidFill>
              <a:effectLst/>
              <a:latin typeface="Arial" panose="020B0604020202020204" pitchFamily="34" charset="0"/>
            </a:endParaRPr>
          </a:p>
          <a:p>
            <a:pPr marL="0" indent="0">
              <a:buNone/>
            </a:pPr>
            <a:endParaRPr lang="en-US" sz="2000" dirty="0">
              <a:solidFill>
                <a:schemeClr val="tx1"/>
              </a:solidFill>
            </a:endParaRPr>
          </a:p>
        </p:txBody>
      </p:sp>
    </p:spTree>
    <p:extLst>
      <p:ext uri="{BB962C8B-B14F-4D97-AF65-F5344CB8AC3E}">
        <p14:creationId xmlns:p14="http://schemas.microsoft.com/office/powerpoint/2010/main" val="2687942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2F9C4-BF90-C982-C11A-9C99956A5206}"/>
              </a:ext>
            </a:extLst>
          </p:cNvPr>
          <p:cNvSpPr>
            <a:spLocks noGrp="1"/>
          </p:cNvSpPr>
          <p:nvPr>
            <p:ph type="title"/>
          </p:nvPr>
        </p:nvSpPr>
        <p:spPr/>
        <p:txBody>
          <a:bodyPr/>
          <a:lstStyle/>
          <a:p>
            <a:r>
              <a:rPr lang="en-IN" dirty="0"/>
              <a:t>Purpose of Protocol :</a:t>
            </a:r>
            <a:endParaRPr lang="en-US" dirty="0"/>
          </a:p>
        </p:txBody>
      </p:sp>
      <p:sp>
        <p:nvSpPr>
          <p:cNvPr id="3" name="Content Placeholder 2">
            <a:extLst>
              <a:ext uri="{FF2B5EF4-FFF2-40B4-BE49-F238E27FC236}">
                <a16:creationId xmlns:a16="http://schemas.microsoft.com/office/drawing/2014/main" id="{84A63E95-D1AD-C2FA-0AAD-CA97A7759AFC}"/>
              </a:ext>
            </a:extLst>
          </p:cNvPr>
          <p:cNvSpPr>
            <a:spLocks noGrp="1"/>
          </p:cNvSpPr>
          <p:nvPr>
            <p:ph idx="1"/>
          </p:nvPr>
        </p:nvSpPr>
        <p:spPr/>
        <p:txBody>
          <a:bodyPr>
            <a:normAutofit/>
          </a:bodyPr>
          <a:lstStyle/>
          <a:p>
            <a:r>
              <a:rPr lang="en-US" sz="2000" b="0" i="0" dirty="0">
                <a:solidFill>
                  <a:schemeClr val="tx1"/>
                </a:solidFill>
                <a:effectLst/>
                <a:latin typeface="Arial" panose="020B0604020202020204" pitchFamily="34" charset="0"/>
              </a:rPr>
              <a:t>RSVP can be used by </a:t>
            </a:r>
            <a:r>
              <a:rPr lang="en-US" sz="2000" b="0" i="0" u="none" strike="noStrike" dirty="0">
                <a:solidFill>
                  <a:schemeClr val="tx1"/>
                </a:solidFill>
                <a:effectLst/>
                <a:latin typeface="Arial" panose="020B0604020202020204" pitchFamily="34" charset="0"/>
                <a:hlinkClick r:id="rId2" tooltip="Host (network)">
                  <a:extLst>
                    <a:ext uri="{A12FA001-AC4F-418D-AE19-62706E023703}">
                      <ahyp:hlinkClr xmlns:ahyp="http://schemas.microsoft.com/office/drawing/2018/hyperlinkcolor" val="tx"/>
                    </a:ext>
                  </a:extLst>
                </a:hlinkClick>
              </a:rPr>
              <a:t>hosts</a:t>
            </a:r>
            <a:r>
              <a:rPr lang="en-US" sz="2000" b="0" i="0" dirty="0">
                <a:solidFill>
                  <a:schemeClr val="tx1"/>
                </a:solidFill>
                <a:effectLst/>
                <a:latin typeface="Arial" panose="020B0604020202020204" pitchFamily="34" charset="0"/>
              </a:rPr>
              <a:t> and </a:t>
            </a:r>
            <a:r>
              <a:rPr lang="en-US" sz="2000" b="0" i="0" u="none" strike="noStrike" dirty="0">
                <a:solidFill>
                  <a:schemeClr val="tx1"/>
                </a:solidFill>
                <a:effectLst/>
                <a:latin typeface="Arial" panose="020B0604020202020204" pitchFamily="34" charset="0"/>
                <a:hlinkClick r:id="rId3" tooltip="Router (computing)">
                  <a:extLst>
                    <a:ext uri="{A12FA001-AC4F-418D-AE19-62706E023703}">
                      <ahyp:hlinkClr xmlns:ahyp="http://schemas.microsoft.com/office/drawing/2018/hyperlinkcolor" val="tx"/>
                    </a:ext>
                  </a:extLst>
                </a:hlinkClick>
              </a:rPr>
              <a:t>routers</a:t>
            </a:r>
            <a:r>
              <a:rPr lang="en-US" sz="2000" b="0" i="0" dirty="0">
                <a:solidFill>
                  <a:schemeClr val="tx1"/>
                </a:solidFill>
                <a:effectLst/>
                <a:latin typeface="Arial" panose="020B0604020202020204" pitchFamily="34" charset="0"/>
              </a:rPr>
              <a:t> to request or deliver specific levels of </a:t>
            </a:r>
            <a:r>
              <a:rPr lang="en-US" sz="2000" b="0" i="0" u="none" strike="noStrike" dirty="0">
                <a:solidFill>
                  <a:schemeClr val="tx1"/>
                </a:solidFill>
                <a:effectLst/>
                <a:latin typeface="Arial" panose="020B0604020202020204" pitchFamily="34" charset="0"/>
                <a:hlinkClick r:id="rId4" tooltip="Quality of service">
                  <a:extLst>
                    <a:ext uri="{A12FA001-AC4F-418D-AE19-62706E023703}">
                      <ahyp:hlinkClr xmlns:ahyp="http://schemas.microsoft.com/office/drawing/2018/hyperlinkcolor" val="tx"/>
                    </a:ext>
                  </a:extLst>
                </a:hlinkClick>
              </a:rPr>
              <a:t>quality of service</a:t>
            </a:r>
            <a:r>
              <a:rPr lang="en-US" sz="2000" b="0" i="0" dirty="0">
                <a:solidFill>
                  <a:schemeClr val="tx1"/>
                </a:solidFill>
                <a:effectLst/>
                <a:latin typeface="Arial" panose="020B0604020202020204" pitchFamily="34" charset="0"/>
              </a:rPr>
              <a:t> (QoS) for application </a:t>
            </a:r>
            <a:r>
              <a:rPr lang="en-US" sz="2000" b="0" i="0" u="none" strike="noStrike" dirty="0">
                <a:solidFill>
                  <a:schemeClr val="tx1"/>
                </a:solidFill>
                <a:effectLst/>
                <a:latin typeface="Arial" panose="020B0604020202020204" pitchFamily="34" charset="0"/>
                <a:hlinkClick r:id="rId5" tooltip="Stream (computing)">
                  <a:extLst>
                    <a:ext uri="{A12FA001-AC4F-418D-AE19-62706E023703}">
                      <ahyp:hlinkClr xmlns:ahyp="http://schemas.microsoft.com/office/drawing/2018/hyperlinkcolor" val="tx"/>
                    </a:ext>
                  </a:extLst>
                </a:hlinkClick>
              </a:rPr>
              <a:t>data streams</a:t>
            </a:r>
            <a:r>
              <a:rPr lang="en-US" sz="2000" b="0" i="0" dirty="0">
                <a:solidFill>
                  <a:schemeClr val="tx1"/>
                </a:solidFill>
                <a:effectLst/>
                <a:latin typeface="Arial" panose="020B0604020202020204" pitchFamily="34" charset="0"/>
              </a:rPr>
              <a:t>. RSVP defines how applications place reservations and how they can relinquish the reserved resources once no longer required.</a:t>
            </a:r>
          </a:p>
          <a:p>
            <a:r>
              <a:rPr lang="en-US" sz="2000" b="0" i="0" dirty="0">
                <a:solidFill>
                  <a:schemeClr val="tx1"/>
                </a:solidFill>
                <a:effectLst/>
                <a:latin typeface="Arial" panose="020B0604020202020204" pitchFamily="34" charset="0"/>
              </a:rPr>
              <a:t>RSVP operations will generally result in resources being reserved in each node along a path. RSVP is not a </a:t>
            </a:r>
            <a:r>
              <a:rPr lang="en-US" sz="2000" b="0" i="0" u="none" strike="noStrike" dirty="0">
                <a:solidFill>
                  <a:schemeClr val="tx1"/>
                </a:solidFill>
                <a:effectLst/>
                <a:latin typeface="Arial" panose="020B0604020202020204" pitchFamily="34" charset="0"/>
                <a:hlinkClick r:id="rId6" tooltip="Routing protocol">
                  <a:extLst>
                    <a:ext uri="{A12FA001-AC4F-418D-AE19-62706E023703}">
                      <ahyp:hlinkClr xmlns:ahyp="http://schemas.microsoft.com/office/drawing/2018/hyperlinkcolor" val="tx"/>
                    </a:ext>
                  </a:extLst>
                </a:hlinkClick>
              </a:rPr>
              <a:t>routing protocol</a:t>
            </a:r>
            <a:r>
              <a:rPr lang="en-US" sz="2000" b="0" i="0" dirty="0">
                <a:solidFill>
                  <a:schemeClr val="tx1"/>
                </a:solidFill>
                <a:effectLst/>
                <a:latin typeface="Arial" panose="020B0604020202020204" pitchFamily="34" charset="0"/>
              </a:rPr>
              <a:t> but was designed to interoperate with current and future routing protocols.</a:t>
            </a:r>
            <a:endParaRPr lang="en-US" sz="2000" dirty="0">
              <a:solidFill>
                <a:schemeClr val="tx1"/>
              </a:solidFill>
            </a:endParaRPr>
          </a:p>
        </p:txBody>
      </p:sp>
    </p:spTree>
    <p:extLst>
      <p:ext uri="{BB962C8B-B14F-4D97-AF65-F5344CB8AC3E}">
        <p14:creationId xmlns:p14="http://schemas.microsoft.com/office/powerpoint/2010/main" val="1500338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626F0-DF30-A4FF-DB00-4E5C46E2A078}"/>
              </a:ext>
            </a:extLst>
          </p:cNvPr>
          <p:cNvSpPr>
            <a:spLocks noGrp="1"/>
          </p:cNvSpPr>
          <p:nvPr>
            <p:ph type="title"/>
          </p:nvPr>
        </p:nvSpPr>
        <p:spPr/>
        <p:txBody>
          <a:bodyPr/>
          <a:lstStyle/>
          <a:p>
            <a:r>
              <a:rPr lang="en-IN" dirty="0"/>
              <a:t>RSVP Architecture</a:t>
            </a:r>
            <a:endParaRPr lang="en-US" dirty="0"/>
          </a:p>
        </p:txBody>
      </p:sp>
      <p:sp>
        <p:nvSpPr>
          <p:cNvPr id="3" name="Content Placeholder 2">
            <a:extLst>
              <a:ext uri="{FF2B5EF4-FFF2-40B4-BE49-F238E27FC236}">
                <a16:creationId xmlns:a16="http://schemas.microsoft.com/office/drawing/2014/main" id="{9A121570-B8D8-9930-407A-DED48E8621BF}"/>
              </a:ext>
            </a:extLst>
          </p:cNvPr>
          <p:cNvSpPr>
            <a:spLocks noGrp="1"/>
          </p:cNvSpPr>
          <p:nvPr>
            <p:ph idx="1"/>
          </p:nvPr>
        </p:nvSpPr>
        <p:spPr/>
        <p:txBody>
          <a:bodyPr>
            <a:normAutofit/>
          </a:bodyPr>
          <a:lstStyle/>
          <a:p>
            <a:r>
              <a:rPr lang="en-US" sz="2000" b="0" i="0" dirty="0">
                <a:solidFill>
                  <a:schemeClr val="tx1"/>
                </a:solidFill>
                <a:effectLst/>
                <a:latin typeface="Arial" panose="020B0604020202020204" pitchFamily="34" charset="0"/>
              </a:rPr>
              <a:t>RSVP is a receiver oriented signaling protocol. The receiver initiates and maintains resource reservation.</a:t>
            </a:r>
          </a:p>
          <a:p>
            <a:r>
              <a:rPr lang="en-US" sz="2000" b="0" i="0" dirty="0">
                <a:solidFill>
                  <a:schemeClr val="tx1"/>
                </a:solidFill>
                <a:effectLst/>
                <a:latin typeface="Arial" panose="020B0604020202020204" pitchFamily="34" charset="0"/>
              </a:rPr>
              <a:t>It is used both for unicasting (sending data from one source to one destination) and multicasting (sending data simultaneously to a group of destination computers).</a:t>
            </a:r>
          </a:p>
          <a:p>
            <a:r>
              <a:rPr lang="en-US" sz="2000" b="0" i="0" dirty="0">
                <a:solidFill>
                  <a:schemeClr val="tx1"/>
                </a:solidFill>
                <a:effectLst/>
                <a:latin typeface="Arial" panose="020B0604020202020204" pitchFamily="34" charset="0"/>
              </a:rPr>
              <a:t>RSVP supports dynamic automatic adaptation to changes in network.</a:t>
            </a:r>
          </a:p>
          <a:p>
            <a:r>
              <a:rPr lang="en-US" sz="2000" b="0" i="0" dirty="0">
                <a:solidFill>
                  <a:schemeClr val="tx1"/>
                </a:solidFill>
                <a:effectLst/>
                <a:latin typeface="Arial" panose="020B0604020202020204" pitchFamily="34" charset="0"/>
              </a:rPr>
              <a:t>It provides a number of reservation styles. It also provides support for addition of future styles.</a:t>
            </a:r>
          </a:p>
          <a:p>
            <a:endParaRPr lang="en-US" sz="2000" dirty="0">
              <a:solidFill>
                <a:schemeClr val="tx1"/>
              </a:solidFill>
            </a:endParaRPr>
          </a:p>
        </p:txBody>
      </p:sp>
    </p:spTree>
    <p:extLst>
      <p:ext uri="{BB962C8B-B14F-4D97-AF65-F5344CB8AC3E}">
        <p14:creationId xmlns:p14="http://schemas.microsoft.com/office/powerpoint/2010/main" val="2492380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942C7-1E81-2447-D083-655F68F2D61D}"/>
              </a:ext>
            </a:extLst>
          </p:cNvPr>
          <p:cNvSpPr>
            <a:spLocks noGrp="1"/>
          </p:cNvSpPr>
          <p:nvPr>
            <p:ph type="title"/>
          </p:nvPr>
        </p:nvSpPr>
        <p:spPr/>
        <p:txBody>
          <a:bodyPr/>
          <a:lstStyle/>
          <a:p>
            <a:r>
              <a:rPr lang="en-IN" dirty="0"/>
              <a:t>Use OF Protocol :</a:t>
            </a:r>
            <a:endParaRPr lang="en-US" dirty="0"/>
          </a:p>
        </p:txBody>
      </p:sp>
      <p:pic>
        <p:nvPicPr>
          <p:cNvPr id="1026" name="Picture 2" descr="Resource Reservation Protocol in Real-time Systems - GeeksforGeeks">
            <a:extLst>
              <a:ext uri="{FF2B5EF4-FFF2-40B4-BE49-F238E27FC236}">
                <a16:creationId xmlns:a16="http://schemas.microsoft.com/office/drawing/2014/main" id="{F99468DA-D6D6-D5D4-1292-9CC6D008764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545129" y="2232047"/>
            <a:ext cx="2955706" cy="201798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source Reservation Protocol in Real-time Systems - GeeksforGeeks">
            <a:extLst>
              <a:ext uri="{FF2B5EF4-FFF2-40B4-BE49-F238E27FC236}">
                <a16:creationId xmlns:a16="http://schemas.microsoft.com/office/drawing/2014/main" id="{09975021-903D-576E-3037-D13C6EA848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7580" y="4784672"/>
            <a:ext cx="2644864" cy="1805757"/>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3ED54D4-F6F3-83B7-0D2F-901EAE2D7E1C}"/>
              </a:ext>
            </a:extLst>
          </p:cNvPr>
          <p:cNvSpPr txBox="1"/>
          <p:nvPr/>
        </p:nvSpPr>
        <p:spPr>
          <a:xfrm>
            <a:off x="497580" y="2588654"/>
            <a:ext cx="7307017" cy="1938992"/>
          </a:xfrm>
          <a:prstGeom prst="rect">
            <a:avLst/>
          </a:prstGeom>
          <a:noFill/>
        </p:spPr>
        <p:txBody>
          <a:bodyPr wrap="square" rtlCol="0">
            <a:spAutoFit/>
          </a:bodyPr>
          <a:lstStyle/>
          <a:p>
            <a:pPr algn="just">
              <a:buFont typeface="Arial" panose="020B0604020202020204" pitchFamily="34" charset="0"/>
              <a:buChar char="•"/>
            </a:pPr>
            <a:r>
              <a:rPr lang="en-US" sz="2400" b="1" i="0" dirty="0">
                <a:effectLst/>
                <a:latin typeface="Arial" panose="020B0604020202020204" pitchFamily="34" charset="0"/>
              </a:rPr>
              <a:t>Path Messages (path):</a:t>
            </a:r>
            <a:r>
              <a:rPr lang="en-US" sz="2400" b="0" i="0" dirty="0">
                <a:effectLst/>
                <a:latin typeface="Arial" panose="020B0604020202020204" pitchFamily="34" charset="0"/>
              </a:rPr>
              <a:t> A path message is sent by the sender to all receivers by multicasting storing the path state at each node in its path. It stores the necessary information so that the receivers can make the reservation.</a:t>
            </a:r>
          </a:p>
        </p:txBody>
      </p:sp>
      <p:sp>
        <p:nvSpPr>
          <p:cNvPr id="5" name="TextBox 4">
            <a:extLst>
              <a:ext uri="{FF2B5EF4-FFF2-40B4-BE49-F238E27FC236}">
                <a16:creationId xmlns:a16="http://schemas.microsoft.com/office/drawing/2014/main" id="{946628F3-0F0A-5824-168F-F2E5F8FF7C05}"/>
              </a:ext>
            </a:extLst>
          </p:cNvPr>
          <p:cNvSpPr txBox="1"/>
          <p:nvPr/>
        </p:nvSpPr>
        <p:spPr>
          <a:xfrm>
            <a:off x="3606085" y="4919730"/>
            <a:ext cx="8319752" cy="1938992"/>
          </a:xfrm>
          <a:prstGeom prst="rect">
            <a:avLst/>
          </a:prstGeom>
          <a:noFill/>
        </p:spPr>
        <p:txBody>
          <a:bodyPr wrap="square" rtlCol="0">
            <a:spAutoFit/>
          </a:bodyPr>
          <a:lstStyle/>
          <a:p>
            <a:r>
              <a:rPr lang="en-US" sz="2400" b="1" i="0" dirty="0">
                <a:effectLst/>
                <a:latin typeface="Arial" panose="020B0604020202020204" pitchFamily="34" charset="0"/>
              </a:rPr>
              <a:t>Reservation messages (</a:t>
            </a:r>
            <a:r>
              <a:rPr lang="en-US" sz="2400" b="1" i="0" dirty="0" err="1">
                <a:effectLst/>
                <a:latin typeface="Arial" panose="020B0604020202020204" pitchFamily="34" charset="0"/>
              </a:rPr>
              <a:t>resv</a:t>
            </a:r>
            <a:r>
              <a:rPr lang="en-US" sz="2400" b="1" i="0" dirty="0">
                <a:effectLst/>
                <a:latin typeface="Arial" panose="020B0604020202020204" pitchFamily="34" charset="0"/>
              </a:rPr>
              <a:t>): </a:t>
            </a:r>
            <a:r>
              <a:rPr lang="en-US" sz="2400" b="0" i="0" dirty="0">
                <a:effectLst/>
                <a:latin typeface="Arial" panose="020B0604020202020204" pitchFamily="34" charset="0"/>
              </a:rPr>
              <a:t>The </a:t>
            </a:r>
            <a:r>
              <a:rPr lang="en-US" sz="2400" b="0" i="0" dirty="0" err="1">
                <a:effectLst/>
                <a:latin typeface="Arial" panose="020B0604020202020204" pitchFamily="34" charset="0"/>
              </a:rPr>
              <a:t>resv</a:t>
            </a:r>
            <a:r>
              <a:rPr lang="en-US" sz="2400" b="0" i="0" dirty="0">
                <a:effectLst/>
                <a:latin typeface="Arial" panose="020B0604020202020204" pitchFamily="34" charset="0"/>
              </a:rPr>
              <a:t> message is sent by the receiver to the sender along the reverse path of the path message. It identifies the resources that is requires by the data flow.</a:t>
            </a:r>
          </a:p>
          <a:p>
            <a:endParaRPr lang="en-US" sz="2400" dirty="0"/>
          </a:p>
        </p:txBody>
      </p:sp>
    </p:spTree>
    <p:extLst>
      <p:ext uri="{BB962C8B-B14F-4D97-AF65-F5344CB8AC3E}">
        <p14:creationId xmlns:p14="http://schemas.microsoft.com/office/powerpoint/2010/main" val="10668113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23C30-DCFB-FB24-B40E-42833E792F51}"/>
              </a:ext>
            </a:extLst>
          </p:cNvPr>
          <p:cNvSpPr>
            <a:spLocks noGrp="1"/>
          </p:cNvSpPr>
          <p:nvPr>
            <p:ph type="title"/>
          </p:nvPr>
        </p:nvSpPr>
        <p:spPr/>
        <p:txBody>
          <a:bodyPr/>
          <a:lstStyle/>
          <a:p>
            <a:r>
              <a:rPr lang="en-IN" dirty="0"/>
              <a:t>Conclusion :</a:t>
            </a:r>
            <a:endParaRPr lang="en-US" dirty="0"/>
          </a:p>
        </p:txBody>
      </p:sp>
      <p:sp>
        <p:nvSpPr>
          <p:cNvPr id="3" name="Content Placeholder 2">
            <a:extLst>
              <a:ext uri="{FF2B5EF4-FFF2-40B4-BE49-F238E27FC236}">
                <a16:creationId xmlns:a16="http://schemas.microsoft.com/office/drawing/2014/main" id="{9A3AFC87-19EA-D277-2619-832299F250E8}"/>
              </a:ext>
            </a:extLst>
          </p:cNvPr>
          <p:cNvSpPr>
            <a:spLocks noGrp="1"/>
          </p:cNvSpPr>
          <p:nvPr>
            <p:ph idx="1"/>
          </p:nvPr>
        </p:nvSpPr>
        <p:spPr>
          <a:xfrm>
            <a:off x="1154954" y="2603500"/>
            <a:ext cx="9574006" cy="3416300"/>
          </a:xfrm>
        </p:spPr>
        <p:txBody>
          <a:bodyPr>
            <a:normAutofit/>
          </a:bodyPr>
          <a:lstStyle/>
          <a:p>
            <a:pPr marL="0" indent="0">
              <a:buNone/>
            </a:pPr>
            <a:r>
              <a:rPr lang="en-US" sz="2400" b="0" i="0" dirty="0">
                <a:solidFill>
                  <a:schemeClr val="tx1"/>
                </a:solidFill>
                <a:effectLst/>
                <a:latin typeface="Arial" panose="020B0604020202020204" pitchFamily="34" charset="0"/>
              </a:rPr>
              <a:t>An RSVP host that needs to send a data flow with specific QoS will transmit an RSVP </a:t>
            </a:r>
            <a:r>
              <a:rPr lang="en-US" sz="2400" b="0" i="1" dirty="0">
                <a:solidFill>
                  <a:schemeClr val="tx1"/>
                </a:solidFill>
                <a:effectLst/>
                <a:latin typeface="Arial" panose="020B0604020202020204" pitchFamily="34" charset="0"/>
              </a:rPr>
              <a:t>path</a:t>
            </a:r>
            <a:r>
              <a:rPr lang="en-US" sz="2400" b="0" i="0" dirty="0">
                <a:solidFill>
                  <a:schemeClr val="tx1"/>
                </a:solidFill>
                <a:effectLst/>
                <a:latin typeface="Arial" panose="020B0604020202020204" pitchFamily="34" charset="0"/>
              </a:rPr>
              <a:t> message every 30 seconds that will travel along the unicast or multicast routes pre-established by the working routing protocol. If the </a:t>
            </a:r>
            <a:r>
              <a:rPr lang="en-US" sz="2400" b="0" i="1" dirty="0">
                <a:solidFill>
                  <a:schemeClr val="tx1"/>
                </a:solidFill>
                <a:effectLst/>
                <a:latin typeface="Arial" panose="020B0604020202020204" pitchFamily="34" charset="0"/>
              </a:rPr>
              <a:t>path</a:t>
            </a:r>
            <a:r>
              <a:rPr lang="en-US" sz="2400" b="0" i="0" dirty="0">
                <a:solidFill>
                  <a:schemeClr val="tx1"/>
                </a:solidFill>
                <a:effectLst/>
                <a:latin typeface="Arial" panose="020B0604020202020204" pitchFamily="34" charset="0"/>
              </a:rPr>
              <a:t> message arrives at a router that does not understand RSVP, that router forwards the message without interpreting the contents of the message and will not reserve resources for the flow.</a:t>
            </a:r>
            <a:endParaRPr lang="en-US" sz="2400" dirty="0">
              <a:solidFill>
                <a:schemeClr val="tx1"/>
              </a:solidFill>
            </a:endParaRPr>
          </a:p>
        </p:txBody>
      </p:sp>
    </p:spTree>
    <p:extLst>
      <p:ext uri="{BB962C8B-B14F-4D97-AF65-F5344CB8AC3E}">
        <p14:creationId xmlns:p14="http://schemas.microsoft.com/office/powerpoint/2010/main" val="234014778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AC0CEB4-BFAC-4014-9B69-2CFFE0B783D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F666C14-7219-46F1-8169-9E45DA110AD7}">
  <ds:schemaRefs>
    <ds:schemaRef ds:uri="http://schemas.microsoft.com/sharepoint/v3/contenttype/forms"/>
  </ds:schemaRefs>
</ds:datastoreItem>
</file>

<file path=customXml/itemProps3.xml><?xml version="1.0" encoding="utf-8"?>
<ds:datastoreItem xmlns:ds="http://schemas.openxmlformats.org/officeDocument/2006/customXml" ds:itemID="{F44B8C88-7AFD-4F93-AF50-E36A0AADA3C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Ion Boardroom design</Template>
  <TotalTime>67</TotalTime>
  <Words>414</Words>
  <Application>Microsoft Macintosh PowerPoint</Application>
  <PresentationFormat>Widescreen</PresentationFormat>
  <Paragraphs>20</Paragraphs>
  <Slides>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Century Gothic</vt:lpstr>
      <vt:lpstr>Linux Libertine</vt:lpstr>
      <vt:lpstr>Wingdings 3</vt:lpstr>
      <vt:lpstr>Ion Boardroom</vt:lpstr>
      <vt:lpstr>Resource Reservation Protocol </vt:lpstr>
      <vt:lpstr>Introduction :  </vt:lpstr>
      <vt:lpstr>Purpose of Protocol :</vt:lpstr>
      <vt:lpstr>RSVP Architecture</vt:lpstr>
      <vt:lpstr>Use OF Protocol :</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Resource Reservation Protocol</dc:title>
  <dc:creator>Nandan H</dc:creator>
  <cp:lastModifiedBy>Microsoft Office User</cp:lastModifiedBy>
  <cp:revision>3</cp:revision>
  <dcterms:created xsi:type="dcterms:W3CDTF">2022-05-01T17:38:47Z</dcterms:created>
  <dcterms:modified xsi:type="dcterms:W3CDTF">2022-05-05T16:22:54Z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